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58" r:id="rId25"/>
    <p:sldId id="280" r:id="rId26"/>
    <p:sldId id="281" r:id="rId27"/>
    <p:sldId id="286" r:id="rId28"/>
    <p:sldId id="285" r:id="rId29"/>
    <p:sldId id="282" r:id="rId30"/>
    <p:sldId id="283"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26" y="24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8939769-2A31-487A-A1CA-DB6316BAD2A4}" type="datetimeFigureOut">
              <a:rPr lang="zh-CN" altLang="en-US" smtClean="0"/>
              <a:t>2021/12/15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3718156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8939769-2A31-487A-A1CA-DB6316BAD2A4}" type="datetimeFigureOut">
              <a:rPr lang="zh-CN" altLang="en-US" smtClean="0"/>
              <a:t>2021/12/15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221855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8939769-2A31-487A-A1CA-DB6316BAD2A4}" type="datetimeFigureOut">
              <a:rPr lang="zh-CN" altLang="en-US" smtClean="0"/>
              <a:t>2021/12/15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347250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8939769-2A31-487A-A1CA-DB6316BAD2A4}" type="datetimeFigureOut">
              <a:rPr lang="zh-CN" altLang="en-US" smtClean="0"/>
              <a:t>2021/12/15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42232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8939769-2A31-487A-A1CA-DB6316BAD2A4}" type="datetimeFigureOut">
              <a:rPr lang="zh-CN" altLang="en-US" smtClean="0"/>
              <a:t>2021/12/15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3822239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8939769-2A31-487A-A1CA-DB6316BAD2A4}" type="datetimeFigureOut">
              <a:rPr lang="zh-CN" altLang="en-US" smtClean="0"/>
              <a:t>2021/12/15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4244970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8939769-2A31-487A-A1CA-DB6316BAD2A4}" type="datetimeFigureOut">
              <a:rPr lang="zh-CN" altLang="en-US" smtClean="0"/>
              <a:t>2021/12/15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1870630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8939769-2A31-487A-A1CA-DB6316BAD2A4}" type="datetimeFigureOut">
              <a:rPr lang="zh-CN" altLang="en-US" smtClean="0"/>
              <a:t>2021/12/15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357489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939769-2A31-487A-A1CA-DB6316BAD2A4}" type="datetimeFigureOut">
              <a:rPr lang="zh-CN" altLang="en-US" smtClean="0"/>
              <a:t>2021/12/15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499293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8939769-2A31-487A-A1CA-DB6316BAD2A4}" type="datetimeFigureOut">
              <a:rPr lang="zh-CN" altLang="en-US" smtClean="0"/>
              <a:t>2021/12/15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3762456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8939769-2A31-487A-A1CA-DB6316BAD2A4}" type="datetimeFigureOut">
              <a:rPr lang="zh-CN" altLang="en-US" smtClean="0"/>
              <a:t>2021/12/15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37707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9769-2A31-487A-A1CA-DB6316BAD2A4}" type="datetimeFigureOut">
              <a:rPr lang="zh-CN" altLang="en-US" smtClean="0"/>
              <a:t>2021/12/15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55A5A-11AC-4F52-95BA-91660C21BAD4}" type="slidenum">
              <a:rPr lang="zh-CN" altLang="en-US" smtClean="0"/>
              <a:t>‹#›</a:t>
            </a:fld>
            <a:endParaRPr lang="zh-CN" altLang="en-US"/>
          </a:p>
        </p:txBody>
      </p:sp>
    </p:spTree>
    <p:extLst>
      <p:ext uri="{BB962C8B-B14F-4D97-AF65-F5344CB8AC3E}">
        <p14:creationId xmlns:p14="http://schemas.microsoft.com/office/powerpoint/2010/main" val="28256119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BB150D-5815-4B3C-AB74-14E44542F856}"/>
              </a:ext>
            </a:extLst>
          </p:cNvPr>
          <p:cNvSpPr txBox="1"/>
          <p:nvPr/>
        </p:nvSpPr>
        <p:spPr>
          <a:xfrm>
            <a:off x="989045" y="998376"/>
            <a:ext cx="5324278" cy="1200329"/>
          </a:xfrm>
          <a:prstGeom prst="rect">
            <a:avLst/>
          </a:prstGeom>
          <a:noFill/>
        </p:spPr>
        <p:txBody>
          <a:bodyPr wrap="none" rtlCol="0">
            <a:spAutoFit/>
          </a:bodyPr>
          <a:lstStyle/>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urn-based auto-fight card game.</a:t>
            </a:r>
          </a:p>
          <a:p>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dirty="0"/>
              <a:t>Low threshold,</a:t>
            </a:r>
            <a:r>
              <a:rPr lang="zh-CN" altLang="en-US" dirty="0"/>
              <a:t> </a:t>
            </a:r>
            <a:r>
              <a:rPr lang="en-US" altLang="zh-CN" dirty="0"/>
              <a:t>high profits,</a:t>
            </a:r>
            <a:r>
              <a:rPr lang="zh-CN" altLang="en-US" dirty="0"/>
              <a:t> </a:t>
            </a:r>
            <a:r>
              <a:rPr lang="en-US" altLang="zh-CN" dirty="0"/>
              <a:t>easy to learn,</a:t>
            </a:r>
            <a:r>
              <a:rPr lang="zh-CN" altLang="en-US" dirty="0"/>
              <a:t> </a:t>
            </a:r>
            <a:r>
              <a:rPr lang="en-US" altLang="zh-CN" dirty="0"/>
              <a:t>easy to earn.</a:t>
            </a:r>
            <a:endParaRPr lang="zh-CN" altLang="en-US" dirty="0"/>
          </a:p>
          <a:p>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01971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98EB9-9CD8-4115-AD42-50A95BAF223A}"/>
              </a:ext>
            </a:extLst>
          </p:cNvPr>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3.2 </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Rules of Battle</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78723203-CD63-4CF6-A398-3D5ED5175B21}"/>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battle is turn-based and auto fight.</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attacker (on the left) take first move in each turn.</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After each side make one move, the turn over.</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battle will last until one of the character’s HP come to 0.</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When character move, he’ll try to trigger the skill, if success, he’ll cast a skill in this move.</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There is round limit for each battle, if no one’s HP down to 0 till the round limit, the defender(on the right) win.</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8519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878882-0BB1-4628-9EB4-B89A9CAEB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C9D85901-BB40-4A9F-8307-DDDEBA3828C3}"/>
              </a:ext>
            </a:extLst>
          </p:cNvPr>
          <p:cNvSpPr/>
          <p:nvPr/>
        </p:nvSpPr>
        <p:spPr>
          <a:xfrm>
            <a:off x="2730043" y="123784"/>
            <a:ext cx="2654501" cy="577081"/>
          </a:xfrm>
          <a:prstGeom prst="rect">
            <a:avLst/>
          </a:prstGeom>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pPr algn="ctr"/>
            <a:r>
              <a:rPr lang="en-US" altLang="zh-CN" sz="33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4.</a:t>
            </a:r>
            <a:r>
              <a:rPr lang="zh-CN" altLang="en-US" sz="33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角色界面</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5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3C054-C39A-4F6E-89D4-4E924BCFE48F}"/>
              </a:ext>
            </a:extLst>
          </p:cNvPr>
          <p:cNvSpPr>
            <a:spLocks noGrp="1"/>
          </p:cNvSpPr>
          <p:nvPr>
            <p:ph type="title"/>
          </p:nvPr>
        </p:nvSpPr>
        <p:spPr>
          <a:xfrm>
            <a:off x="6587024" y="1607805"/>
            <a:ext cx="3486150" cy="618664"/>
          </a:xfrm>
        </p:spPr>
        <p:txBody>
          <a:bodyPr/>
          <a:lstStyle/>
          <a:p>
            <a:r>
              <a:rPr lang="en-US" altLang="zh-CN" sz="2175" dirty="0">
                <a:latin typeface="微软雅黑" panose="020B0503020204020204" pitchFamily="34" charset="-122"/>
                <a:ea typeface="微软雅黑" panose="020B0503020204020204" pitchFamily="34" charset="-122"/>
              </a:rPr>
              <a:t>4.1 Character Info</a:t>
            </a:r>
            <a:endParaRPr lang="zh-CN" altLang="en-US" sz="2175"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5297D486-0D48-49A8-84EE-8BAE65610760}"/>
              </a:ext>
            </a:extLst>
          </p:cNvPr>
          <p:cNvSpPr>
            <a:spLocks noGrp="1"/>
          </p:cNvSpPr>
          <p:nvPr>
            <p:ph idx="1"/>
          </p:nvPr>
        </p:nvSpPr>
        <p:spPr>
          <a:xfrm>
            <a:off x="6587026" y="2226469"/>
            <a:ext cx="3452327" cy="3263504"/>
          </a:xfrm>
        </p:spPr>
        <p:txBody>
          <a:bodyPr/>
          <a:lstStyle/>
          <a:p>
            <a:pPr marL="257175" indent="-257175" algn="just">
              <a:spcBef>
                <a:spcPct val="0"/>
              </a:spcBef>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outlook of character.</a:t>
            </a:r>
          </a:p>
          <a:p>
            <a:pPr marL="257175" indent="-257175" algn="just">
              <a:spcBef>
                <a:spcPct val="0"/>
              </a:spcBef>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attributes display.</a:t>
            </a:r>
          </a:p>
          <a:p>
            <a:pPr marL="257175" indent="-257175" algn="just">
              <a:spcBef>
                <a:spcPct val="0"/>
              </a:spcBef>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Panel for Grow,</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Promotion and Skill</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zh-CN" altLang="en-US" dirty="0"/>
          </a:p>
        </p:txBody>
      </p:sp>
      <p:pic>
        <p:nvPicPr>
          <p:cNvPr id="8" name="图片 7">
            <a:extLst>
              <a:ext uri="{FF2B5EF4-FFF2-40B4-BE49-F238E27FC236}">
                <a16:creationId xmlns:a16="http://schemas.microsoft.com/office/drawing/2014/main" id="{4BE52AA9-D5D0-4A3D-B0C2-BE5998F7F0E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4542" y="2031910"/>
            <a:ext cx="6348661" cy="3571122"/>
          </a:xfrm>
          <a:prstGeom prst="rect">
            <a:avLst/>
          </a:prstGeom>
        </p:spPr>
      </p:pic>
      <p:sp>
        <p:nvSpPr>
          <p:cNvPr id="11" name="椭圆 10">
            <a:extLst>
              <a:ext uri="{FF2B5EF4-FFF2-40B4-BE49-F238E27FC236}">
                <a16:creationId xmlns:a16="http://schemas.microsoft.com/office/drawing/2014/main" id="{B8437C6D-CDB1-4BB1-ACA7-63DCBE1D2B7E}"/>
              </a:ext>
            </a:extLst>
          </p:cNvPr>
          <p:cNvSpPr/>
          <p:nvPr/>
        </p:nvSpPr>
        <p:spPr>
          <a:xfrm>
            <a:off x="1968570" y="3117030"/>
            <a:ext cx="235886" cy="1981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2</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21A50FB1-0322-4B76-9D97-7D93870726A0}"/>
              </a:ext>
            </a:extLst>
          </p:cNvPr>
          <p:cNvSpPr/>
          <p:nvPr/>
        </p:nvSpPr>
        <p:spPr>
          <a:xfrm>
            <a:off x="671615" y="3088734"/>
            <a:ext cx="235886" cy="1981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3</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B2134E26-20F4-408A-A700-480684466BB1}"/>
              </a:ext>
            </a:extLst>
          </p:cNvPr>
          <p:cNvSpPr/>
          <p:nvPr/>
        </p:nvSpPr>
        <p:spPr>
          <a:xfrm>
            <a:off x="4274786" y="3487144"/>
            <a:ext cx="235886" cy="1981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1</a:t>
            </a:r>
            <a:endParaRPr lang="zh-CN" altLang="en-US" sz="1050" dirty="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6336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0E293-07EE-4447-86DE-8D0A26A04C2C}"/>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4.2 </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Level Up Rule</a:t>
            </a:r>
            <a:endParaRPr lang="zh-CN" altLang="en-US" dirty="0"/>
          </a:p>
        </p:txBody>
      </p:sp>
      <p:sp>
        <p:nvSpPr>
          <p:cNvPr id="3" name="内容占位符 2">
            <a:extLst>
              <a:ext uri="{FF2B5EF4-FFF2-40B4-BE49-F238E27FC236}">
                <a16:creationId xmlns:a16="http://schemas.microsoft.com/office/drawing/2014/main" id="{C9B671F9-6ADF-44C9-A737-A4AA4A1DEF0D}"/>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character can gain EXP from the tower every 5 minutes, when the exp reaches the level up requirement, the character will level up automatically.</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When the character level up, all his attributes will increase based on a formula which based on a vital parameter called “Grow Factor”.</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Beside all other attributes, the “Power” and “Grow Factor” can’t grow by level up.</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 need go to “Grow” and “Promotion” page to develop them.</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528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5398E-1CB2-4359-98A3-DC399D553046}"/>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4.3 </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Rules of Grow</a:t>
            </a:r>
            <a:endParaRPr lang="zh-CN" altLang="en-US" dirty="0"/>
          </a:p>
        </p:txBody>
      </p:sp>
      <p:sp>
        <p:nvSpPr>
          <p:cNvPr id="3" name="内容占位符 2">
            <a:extLst>
              <a:ext uri="{FF2B5EF4-FFF2-40B4-BE49-F238E27FC236}">
                <a16:creationId xmlns:a16="http://schemas.microsoft.com/office/drawing/2014/main" id="{BB50CD6A-899B-4E08-88A0-54437322903A}"/>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player needs to first stake their MOKs to gain Grow Potion(GP)</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Every unit of GP can provide some GP points, when the GP points reach the requirement, the character’s Grow level will increase.</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As the Grow level increased, the Power increase as well.</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Power attributes can provide extra damage and defense points in the battle.</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779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445DD6-731A-4ACB-A7E6-8BDE3F2EDB10}"/>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4.4 </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Rules of Promotion</a:t>
            </a:r>
            <a:endParaRPr lang="zh-CN" altLang="en-US" dirty="0"/>
          </a:p>
        </p:txBody>
      </p:sp>
      <p:sp>
        <p:nvSpPr>
          <p:cNvPr id="3" name="内容占位符 2">
            <a:extLst>
              <a:ext uri="{FF2B5EF4-FFF2-40B4-BE49-F238E27FC236}">
                <a16:creationId xmlns:a16="http://schemas.microsoft.com/office/drawing/2014/main" id="{AC165131-EB76-4621-AC58-ECD4461F2C77}"/>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You’ll need Medal to promote  your character.</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 can buy Medal from the Store, which will cost you MOK.</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After promotion, the color of character frame will change.</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All the character comes with a initial color white, as long as the promotion, the color will turn to green, blue, purple, orange, red, and gold.</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As the promotion level grows ,the grow factor also grows as well.</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Since most of the attributes calculated from the formula based on the grow factor, the increasing of grow factor will bring huge leap of the attributes.</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In addition, the promotion will also unlock the skill slot of the character which can be used to equip skills.</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But the success rate of promotion is getting lower while the promotion level gets higher.</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But don’t worry, the failure of promotion won’t do any harm to the character.</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139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48888-F126-4267-8C4F-FFB398925284}"/>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4.5 </a:t>
            </a:r>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Rules of Skills</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B7458482-EA6D-40F7-9313-4695778D5717}"/>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When defeat the BOSS in the tower, you may have a chance to get a skill book.</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Each book will contain a skill in it.</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 can equip the book to the character, and then the skill will have a chance to be casted  in the battle.</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skill will need a several rounds to cool down after cast in the battle.</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03747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CEE0AB-3591-46DB-9CCA-28EB74CA4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55DC304-A0FD-4929-BC53-E9149E9FCD06}"/>
              </a:ext>
            </a:extLst>
          </p:cNvPr>
          <p:cNvSpPr/>
          <p:nvPr/>
        </p:nvSpPr>
        <p:spPr>
          <a:xfrm>
            <a:off x="2618076" y="161108"/>
            <a:ext cx="1818245" cy="577081"/>
          </a:xfrm>
          <a:prstGeom prst="rect">
            <a:avLst/>
          </a:prstGeom>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pPr algn="ctr"/>
            <a:r>
              <a:rPr lang="en-US" altLang="zh-CN" sz="33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a:t>
            </a:r>
            <a:r>
              <a:rPr lang="zh-CN" altLang="en-US" sz="33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铁匠铺</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16875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4DCB38E-F314-4C57-9463-9B5BAB9E5A1D}"/>
              </a:ext>
            </a:extLst>
          </p:cNvPr>
          <p:cNvSpPr>
            <a:spLocks noGrp="1"/>
          </p:cNvSpPr>
          <p:nvPr>
            <p:ph type="title"/>
          </p:nvPr>
        </p:nvSpPr>
        <p:spPr>
          <a:xfrm>
            <a:off x="6921759" y="1505488"/>
            <a:ext cx="2118050" cy="572909"/>
          </a:xfrm>
        </p:spPr>
        <p:txBody>
          <a:bodyPr>
            <a:normAutofit/>
          </a:bodyPr>
          <a:lstStyle/>
          <a:p>
            <a:r>
              <a:rPr lang="en-US" altLang="zh-CN" sz="2400" dirty="0">
                <a:latin typeface="微软雅黑" panose="020B0503020204020204" pitchFamily="34" charset="-122"/>
                <a:ea typeface="微软雅黑" panose="020B0503020204020204" pitchFamily="34" charset="-122"/>
              </a:rPr>
              <a:t>5.1 Smith</a:t>
            </a:r>
            <a:endParaRPr lang="zh-CN" altLang="en-US" sz="2400" dirty="0">
              <a:latin typeface="微软雅黑" panose="020B0503020204020204" pitchFamily="34" charset="-122"/>
              <a:ea typeface="微软雅黑" panose="020B0503020204020204" pitchFamily="34" charset="-122"/>
            </a:endParaRPr>
          </a:p>
        </p:txBody>
      </p:sp>
      <p:sp>
        <p:nvSpPr>
          <p:cNvPr id="6" name="标题 1">
            <a:extLst>
              <a:ext uri="{FF2B5EF4-FFF2-40B4-BE49-F238E27FC236}">
                <a16:creationId xmlns:a16="http://schemas.microsoft.com/office/drawing/2014/main" id="{89A28CFA-68F9-43E8-9DB4-322772BA3633}"/>
              </a:ext>
            </a:extLst>
          </p:cNvPr>
          <p:cNvSpPr txBox="1">
            <a:spLocks/>
          </p:cNvSpPr>
          <p:nvPr/>
        </p:nvSpPr>
        <p:spPr>
          <a:xfrm>
            <a:off x="6921758" y="2078393"/>
            <a:ext cx="3591120" cy="3491982"/>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lgn="just">
              <a:spcBef>
                <a:spcPct val="0"/>
              </a:spcBef>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outlook of equipment.</a:t>
            </a:r>
          </a:p>
          <a:p>
            <a:pPr marL="257175" indent="-257175" algn="just">
              <a:spcBef>
                <a:spcPct val="0"/>
              </a:spcBef>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attributes display.</a:t>
            </a:r>
          </a:p>
          <a:p>
            <a:pPr marL="257175" indent="-257175" algn="just">
              <a:spcBef>
                <a:spcPct val="0"/>
              </a:spcBef>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Panel for Strengthen,</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Forge and Gem.</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B8FD68FB-8334-4642-8135-C9B3A0A3BA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2596" y="1917441"/>
            <a:ext cx="6577045" cy="3699588"/>
          </a:xfrm>
          <a:prstGeom prst="rect">
            <a:avLst/>
          </a:prstGeom>
        </p:spPr>
      </p:pic>
      <p:sp>
        <p:nvSpPr>
          <p:cNvPr id="11" name="椭圆 10">
            <a:extLst>
              <a:ext uri="{FF2B5EF4-FFF2-40B4-BE49-F238E27FC236}">
                <a16:creationId xmlns:a16="http://schemas.microsoft.com/office/drawing/2014/main" id="{4A1A36FA-F2CD-4190-869D-94C0E2FB86B7}"/>
              </a:ext>
            </a:extLst>
          </p:cNvPr>
          <p:cNvSpPr/>
          <p:nvPr/>
        </p:nvSpPr>
        <p:spPr>
          <a:xfrm>
            <a:off x="3491015" y="3725312"/>
            <a:ext cx="235886" cy="1981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1</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29FDE1F1-3F38-4D93-A702-B3DA1AE0834B}"/>
              </a:ext>
            </a:extLst>
          </p:cNvPr>
          <p:cNvSpPr/>
          <p:nvPr/>
        </p:nvSpPr>
        <p:spPr>
          <a:xfrm>
            <a:off x="2044770" y="3197895"/>
            <a:ext cx="235886" cy="1981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2</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536D8290-FEF9-4797-9BFA-775167BBF36F}"/>
              </a:ext>
            </a:extLst>
          </p:cNvPr>
          <p:cNvSpPr/>
          <p:nvPr/>
        </p:nvSpPr>
        <p:spPr>
          <a:xfrm>
            <a:off x="668504" y="3098823"/>
            <a:ext cx="235886" cy="1981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3</a:t>
            </a:r>
            <a:endParaRPr lang="zh-CN" altLang="en-US" sz="1050"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9856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48888-F126-4267-8C4F-FFB398925284}"/>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5.2 Rules of Strengthen</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B7458482-EA6D-40F7-9313-4695778D5717}"/>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 can cost GMOKs</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to</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strength</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equipment</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and</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improve its strengthen level.</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As the strengthen level comes up, the attributes of the equipment also grows.</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equipment also has a grow factor, but it can’t be enhanced, it can only be re-random when “Forge”.</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strengthen level is limited by its quality.</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quality of equipment can be discerned by its color. </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color of quality is defined as white,</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green,</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blue, purple, orange, red, gold.</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higher quality brings higher strengthen level limit.</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equipment can achieve higher quality by “Forge” system.</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3806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E332A-6360-42FB-9B37-9B0DAA65E6A6}"/>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1.BASICS FOR THE GAME</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477ADD34-AE96-4705-8459-9F6827BD5BDE}"/>
              </a:ext>
            </a:extLst>
          </p:cNvPr>
          <p:cNvSpPr>
            <a:spLocks noGrp="1"/>
          </p:cNvSpPr>
          <p:nvPr>
            <p:ph idx="1"/>
          </p:nvPr>
        </p:nvSpPr>
        <p:spPr>
          <a:xfrm>
            <a:off x="838200" y="1690688"/>
            <a:ext cx="7886700" cy="275302"/>
          </a:xfrm>
        </p:spPr>
        <p:txBody>
          <a:bodyPr>
            <a:noAutofit/>
          </a:bodyPr>
          <a:lstStyle/>
          <a:p>
            <a:pPr marL="0" indent="0">
              <a:buNone/>
            </a:pP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Game’s name : Battle Monk</a:t>
            </a:r>
            <a:endParaRPr lang="zh-CN" altLang="en-US" sz="1800"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1D0FA9BA-69DA-4933-8A12-83CDAF95464E}"/>
              </a:ext>
            </a:extLst>
          </p:cNvPr>
          <p:cNvSpPr txBox="1">
            <a:spLocks/>
          </p:cNvSpPr>
          <p:nvPr/>
        </p:nvSpPr>
        <p:spPr>
          <a:xfrm>
            <a:off x="838200" y="2133942"/>
            <a:ext cx="7886700" cy="115761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Battle Monk is a turn-based auto-fight card game. The players need to fight with all kinds of monsters in a mystery tower, and get to the higher level. By defeat the monsters of each level, the player will gain bulk of rewards. And the character will keep fighting in the tower even after the player log out and earn fortunes for the player. As long as the character keep growing stronger, the player can participate the arena and venture to get even more profits.</a:t>
            </a:r>
          </a:p>
        </p:txBody>
      </p:sp>
      <p:sp>
        <p:nvSpPr>
          <p:cNvPr id="5" name="内容占位符 2">
            <a:extLst>
              <a:ext uri="{FF2B5EF4-FFF2-40B4-BE49-F238E27FC236}">
                <a16:creationId xmlns:a16="http://schemas.microsoft.com/office/drawing/2014/main" id="{579EF85A-7CDF-4968-A41E-323D462437FF}"/>
              </a:ext>
            </a:extLst>
          </p:cNvPr>
          <p:cNvSpPr txBox="1">
            <a:spLocks/>
          </p:cNvSpPr>
          <p:nvPr/>
        </p:nvSpPr>
        <p:spPr>
          <a:xfrm>
            <a:off x="782216" y="3501991"/>
            <a:ext cx="7886700" cy="27530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Currency Unit</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zh-CN" altLang="en-US" sz="1800" dirty="0"/>
          </a:p>
        </p:txBody>
      </p:sp>
      <p:sp>
        <p:nvSpPr>
          <p:cNvPr id="6" name="内容占位符 2">
            <a:extLst>
              <a:ext uri="{FF2B5EF4-FFF2-40B4-BE49-F238E27FC236}">
                <a16:creationId xmlns:a16="http://schemas.microsoft.com/office/drawing/2014/main" id="{CB24C5A7-F2AB-431A-A209-234EC92084BE}"/>
              </a:ext>
            </a:extLst>
          </p:cNvPr>
          <p:cNvSpPr txBox="1">
            <a:spLocks/>
          </p:cNvSpPr>
          <p:nvPr/>
        </p:nvSpPr>
        <p:spPr>
          <a:xfrm>
            <a:off x="838200" y="3907700"/>
            <a:ext cx="7886700" cy="143874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GMOK</a:t>
            </a:r>
            <a:r>
              <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currency used in the most places of the game, the players can use it for enhancing the equipment, buy various items etc.</a:t>
            </a:r>
          </a:p>
          <a:p>
            <a:pPr marL="0" indent="0">
              <a:buNone/>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MOK</a:t>
            </a:r>
            <a:r>
              <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governance token, can</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be</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obtained</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by</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mining,</a:t>
            </a:r>
            <a:r>
              <a:rPr lang="zh-CN" altLang="en-US"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also can be pursued by getting higher rank in the arena, or defeat the monsters in the venture system. The holders can stake their MOKs to be the governor of community and share the revenue.  And you’ll need MOKs to purchase the Mystery Land, and also pay them as gas to mint NFTs.</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8659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469C4-56BE-456B-93AE-DA6234E8B87D}"/>
              </a:ext>
            </a:extLst>
          </p:cNvPr>
          <p:cNvSpPr>
            <a:spLocks noGrp="1"/>
          </p:cNvSpPr>
          <p:nvPr>
            <p:ph type="title"/>
          </p:nvPr>
        </p:nvSpPr>
        <p:spPr/>
        <p:txBody>
          <a:bodyPr>
            <a:normAutofit/>
          </a:bodyPr>
          <a:lstStyle/>
          <a:p>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5.3 Rules of Forge</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45B87273-1C20-4411-909D-F61408256336}"/>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By forge, the equipment can not only upgrade the quality but also re-random the grow factor, which may make huge contribution to the attributes. </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 have to feed 3 additional equipment to the one you want to forge.</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And these 3 equipment need to be the same quality with the one who’s eating them.</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After the forge, the equipment quality will be upgraded, and the grow factor will be re-random.</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When the equipment reach the quality of purple, they can unlock the slot for gem embed.</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75375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436FF-2499-43B6-A36C-50174A07FB2A}"/>
              </a:ext>
            </a:extLst>
          </p:cNvPr>
          <p:cNvSpPr>
            <a:spLocks noGrp="1"/>
          </p:cNvSpPr>
          <p:nvPr>
            <p:ph type="title"/>
          </p:nvPr>
        </p:nvSpPr>
        <p:spPr/>
        <p:txBody>
          <a:bodyPr/>
          <a:lstStyle/>
          <a:p>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5.4 Rules of Gem embed</a:t>
            </a:r>
            <a:endParaRPr lang="zh-CN" altLang="en-US" dirty="0"/>
          </a:p>
        </p:txBody>
      </p:sp>
      <p:sp>
        <p:nvSpPr>
          <p:cNvPr id="3" name="内容占位符 2">
            <a:extLst>
              <a:ext uri="{FF2B5EF4-FFF2-40B4-BE49-F238E27FC236}">
                <a16:creationId xmlns:a16="http://schemas.microsoft.com/office/drawing/2014/main" id="{1AC1C2FD-0360-45B6-8B68-293BB122B566}"/>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gem can only be obtained by open “Gem Box”, which can be purchased in the “Store”.</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It’ll cost you MOKs to purchase the Gem Box.</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Gems can be embed into the equipment, they’ll provide additional damage and substruction of HP lost.</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Gems can be un-embed from the equipment and then used on another equipment.</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21665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BA39A-B703-420B-B9FB-520DA50B60C9}"/>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6. Features of the game</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AE381388-157F-4203-B1B6-EE40F79EC1E8}"/>
              </a:ext>
            </a:extLst>
          </p:cNvPr>
          <p:cNvSpPr>
            <a:spLocks noGrp="1"/>
          </p:cNvSpPr>
          <p:nvPr>
            <p:ph idx="1"/>
          </p:nvPr>
        </p:nvSpPr>
        <p:spPr/>
        <p:txBody>
          <a:bodyPr/>
          <a:lstStyle/>
          <a:p>
            <a:pPr marL="257175" indent="-257175" algn="just">
              <a:buFont typeface="+mj-lt"/>
              <a:buAutoNum type="arabicPeriod"/>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Easy play-to-earn</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Combination of the NFTs</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Character lease</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7158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8ED7F-2EF9-4FDB-A1D7-C9CE81B3C964}"/>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6.1 Easy play-to-earn</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F5EA277D-794B-43C4-854E-FCE42632FE26}"/>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Unlike other P2E games, the players do not need to spend hours of time in the game to earn the tokens, but only need to create an character, and the character will earn the tokens for the player.</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All the player need to do, is come back to the game once for a while and claim the earnings, and enhance the character to fight even more powerful monsters and earn more.</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As the character become stronger and stronger, you can send him to arena and venture to earn a lot more.</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6886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8084CE4-29AE-408E-B78F-DF5F2438B2B9}"/>
              </a:ext>
            </a:extLst>
          </p:cNvPr>
          <p:cNvSpPr>
            <a:spLocks noGrp="1"/>
          </p:cNvSpPr>
          <p:nvPr>
            <p:ph type="title"/>
          </p:nvPr>
        </p:nvSpPr>
        <p:spPr>
          <a:xfrm>
            <a:off x="6921759" y="1505488"/>
            <a:ext cx="3962400" cy="572909"/>
          </a:xfrm>
        </p:spPr>
        <p:txBody>
          <a:bodyPr>
            <a:normAutofit/>
          </a:bodyPr>
          <a:lstStyle/>
          <a:p>
            <a:r>
              <a:rPr lang="en-US" altLang="zh-CN" sz="2400" dirty="0">
                <a:latin typeface="微软雅黑" panose="020B0503020204020204" pitchFamily="34" charset="-122"/>
                <a:ea typeface="微软雅黑" panose="020B0503020204020204" pitchFamily="34" charset="-122"/>
              </a:rPr>
              <a:t>6.2 Mint equipment</a:t>
            </a:r>
            <a:endParaRPr lang="zh-CN" altLang="en-US" sz="2400" dirty="0">
              <a:latin typeface="微软雅黑" panose="020B0503020204020204" pitchFamily="34" charset="-122"/>
              <a:ea typeface="微软雅黑" panose="020B0503020204020204" pitchFamily="34" charset="-122"/>
            </a:endParaRPr>
          </a:p>
        </p:txBody>
      </p:sp>
      <p:sp>
        <p:nvSpPr>
          <p:cNvPr id="8" name="标题 1">
            <a:extLst>
              <a:ext uri="{FF2B5EF4-FFF2-40B4-BE49-F238E27FC236}">
                <a16:creationId xmlns:a16="http://schemas.microsoft.com/office/drawing/2014/main" id="{39FA9C81-005C-47A6-A753-1591B4079A35}"/>
              </a:ext>
            </a:extLst>
          </p:cNvPr>
          <p:cNvSpPr txBox="1">
            <a:spLocks/>
          </p:cNvSpPr>
          <p:nvPr/>
        </p:nvSpPr>
        <p:spPr>
          <a:xfrm>
            <a:off x="6921758" y="2078393"/>
            <a:ext cx="3591120" cy="3491982"/>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Each equipment can be minted into NFT, and trade on the market. And you can also mint it onto your character, hence combine the equipment with your character, not only change the look, but also add all the attributes come with equipment to the character.</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 can mint more than one equipment to the character to make it looks much more cooler.</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6EDDC3BD-D73C-4F83-96E7-D08C5E993BE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88860" y="1870788"/>
            <a:ext cx="6419461" cy="3610947"/>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171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359E7CB-328D-488B-9E43-038066B3B034}"/>
              </a:ext>
            </a:extLst>
          </p:cNvPr>
          <p:cNvSpPr>
            <a:spLocks noGrp="1"/>
          </p:cNvSpPr>
          <p:nvPr>
            <p:ph type="title"/>
          </p:nvPr>
        </p:nvSpPr>
        <p:spPr>
          <a:xfrm>
            <a:off x="6921759" y="1505488"/>
            <a:ext cx="3377682" cy="572909"/>
          </a:xfrm>
        </p:spPr>
        <p:txBody>
          <a:bodyPr>
            <a:normAutofit/>
          </a:bodyPr>
          <a:lstStyle/>
          <a:p>
            <a:r>
              <a:rPr lang="en-US" altLang="zh-CN" sz="2400" dirty="0">
                <a:latin typeface="微软雅黑" panose="020B0503020204020204" pitchFamily="34" charset="-122"/>
                <a:ea typeface="微软雅黑" panose="020B0503020204020204" pitchFamily="34" charset="-122"/>
              </a:rPr>
              <a:t>6.3 Mint spirit</a:t>
            </a:r>
            <a:endParaRPr lang="zh-CN" altLang="en-US" sz="2400" dirty="0">
              <a:latin typeface="微软雅黑" panose="020B0503020204020204" pitchFamily="34" charset="-122"/>
              <a:ea typeface="微软雅黑" panose="020B0503020204020204" pitchFamily="34" charset="-122"/>
            </a:endParaRPr>
          </a:p>
        </p:txBody>
      </p:sp>
      <p:sp>
        <p:nvSpPr>
          <p:cNvPr id="9" name="标题 1">
            <a:extLst>
              <a:ext uri="{FF2B5EF4-FFF2-40B4-BE49-F238E27FC236}">
                <a16:creationId xmlns:a16="http://schemas.microsoft.com/office/drawing/2014/main" id="{1DBA5303-56D6-4CC6-B78A-7AA5E6F055CD}"/>
              </a:ext>
            </a:extLst>
          </p:cNvPr>
          <p:cNvSpPr txBox="1">
            <a:spLocks/>
          </p:cNvSpPr>
          <p:nvPr/>
        </p:nvSpPr>
        <p:spPr>
          <a:xfrm>
            <a:off x="6921758" y="2078393"/>
            <a:ext cx="3591120" cy="3491982"/>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Players can purchase the Mystery Land by costing MOKs.</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Once you own a Mystery Land , you can place your character to train the spirit on it. You can also lease the land to another play to make incomes.</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spirit is very powerful, any character with spirit will become nearly invincible.</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spirit can be mint to NFT, and also can be mint onto the character. After combine with spirit, the character will change the outlook and get all the attributes come with the spirit.</a:t>
            </a:r>
          </a:p>
        </p:txBody>
      </p:sp>
      <p:pic>
        <p:nvPicPr>
          <p:cNvPr id="3" name="图片 2">
            <a:extLst>
              <a:ext uri="{FF2B5EF4-FFF2-40B4-BE49-F238E27FC236}">
                <a16:creationId xmlns:a16="http://schemas.microsoft.com/office/drawing/2014/main" id="{576B8661-1BF6-45E2-8A5E-A02183F1EEE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5273" y="1824134"/>
            <a:ext cx="6659984" cy="3746241"/>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2887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F0D12-640C-41FB-B2E5-4F2376A6413D}"/>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6.4 Character lease</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67D7CE50-A8C0-4C2D-AAA5-465E65D6B4C3}"/>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等线" panose="02010600030101010101" pitchFamily="2" charset="-122"/>
                <a:cs typeface="Times New Roman" panose="02020603050405020304" pitchFamily="18" charset="0"/>
              </a:rPr>
              <a:t>Feel the  entry price is too high</a:t>
            </a:r>
            <a:r>
              <a:rPr lang="zh-CN" altLang="zh-CN" sz="1350"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In our game,</a:t>
            </a:r>
            <a:r>
              <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your can hire other players’ character to start the game.</a:t>
            </a:r>
          </a:p>
          <a:p>
            <a:pPr marL="257175" indent="-257175" algn="just">
              <a:buFont typeface="+mj-lt"/>
              <a:buAutoNum type="arabicPeriod"/>
            </a:pPr>
            <a:r>
              <a:rPr lang="en-US" altLang="zh-CN" sz="1350" kern="100" dirty="0">
                <a:latin typeface="微软雅黑" panose="020B0503020204020204" pitchFamily="34" charset="-122"/>
                <a:ea typeface="等线" panose="02010600030101010101" pitchFamily="2" charset="-122"/>
                <a:cs typeface="Times New Roman" panose="02020603050405020304" pitchFamily="18" charset="0"/>
              </a:rPr>
              <a:t>Players can put their characters in the mercenary market for rent.</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 can rent the characters in the market, and start to play the game and earn.</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You’ll have to share the profits you earn from the game to the owner of character.</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percentage of sharing is set by the owner himself.</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11079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F0D12-640C-41FB-B2E5-4F2376A6413D}"/>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6.4 Character lease</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67D7CE50-A8C0-4C2D-AAA5-465E65D6B4C3}"/>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等线" panose="02010600030101010101" pitchFamily="2" charset="-122"/>
                <a:cs typeface="Times New Roman" panose="02020603050405020304" pitchFamily="18" charset="0"/>
              </a:rPr>
              <a:t>Feel the  entry price is too high</a:t>
            </a:r>
            <a:r>
              <a:rPr lang="zh-CN" altLang="zh-CN" sz="1350"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In our game,</a:t>
            </a:r>
            <a:r>
              <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your can hire other players’ character to start the game.</a:t>
            </a:r>
          </a:p>
          <a:p>
            <a:pPr marL="257175" indent="-257175" algn="just">
              <a:buFont typeface="+mj-lt"/>
              <a:buAutoNum type="arabicPeriod"/>
            </a:pPr>
            <a:r>
              <a:rPr lang="en-US" altLang="zh-CN" sz="1350" kern="100" dirty="0">
                <a:latin typeface="微软雅黑" panose="020B0503020204020204" pitchFamily="34" charset="-122"/>
                <a:ea typeface="等线" panose="02010600030101010101" pitchFamily="2" charset="-122"/>
                <a:cs typeface="Times New Roman" panose="02020603050405020304" pitchFamily="18" charset="0"/>
              </a:rPr>
              <a:t>Players can put their characters in the mercenary market for rent.</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 can rent the characters in the market, and start to play the game and earn.</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You’ll have to share the profits you earn from the game to the owner of character.</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percentage of sharing is set by the owner himself.</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7293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38B062-0902-4A45-88D2-0540883190CE}"/>
              </a:ext>
            </a:extLst>
          </p:cNvPr>
          <p:cNvSpPr>
            <a:spLocks noGrp="1"/>
          </p:cNvSpPr>
          <p:nvPr>
            <p:ph type="title"/>
          </p:nvPr>
        </p:nvSpPr>
        <p:spPr>
          <a:xfrm>
            <a:off x="838200" y="2380537"/>
            <a:ext cx="10515600" cy="1325563"/>
          </a:xfrm>
        </p:spPr>
        <p:txBody>
          <a:bodyPr/>
          <a:lstStyle/>
          <a:p>
            <a:pPr algn="ctr"/>
            <a:r>
              <a:rPr lang="en-US" altLang="zh-CN" dirty="0">
                <a:latin typeface="微软雅黑" panose="020B0503020204020204" pitchFamily="34" charset="-122"/>
                <a:ea typeface="微软雅黑" panose="020B0503020204020204" pitchFamily="34" charset="-122"/>
              </a:rPr>
              <a:t>7. Economic</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13490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37BDD-6209-4B7E-8D56-3BC5A4FAB64E}"/>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代币分配</a:t>
            </a:r>
          </a:p>
        </p:txBody>
      </p:sp>
      <p:sp>
        <p:nvSpPr>
          <p:cNvPr id="3" name="内容占位符 2">
            <a:extLst>
              <a:ext uri="{FF2B5EF4-FFF2-40B4-BE49-F238E27FC236}">
                <a16:creationId xmlns:a16="http://schemas.microsoft.com/office/drawing/2014/main" id="{5A295216-90A4-4AF1-93E4-D72EAF0AA24A}"/>
              </a:ext>
            </a:extLst>
          </p:cNvPr>
          <p:cNvSpPr>
            <a:spLocks noGrp="1"/>
          </p:cNvSpPr>
          <p:nvPr>
            <p:ph idx="1"/>
          </p:nvPr>
        </p:nvSpPr>
        <p:spPr>
          <a:xfrm>
            <a:off x="838200" y="1825625"/>
            <a:ext cx="10515600" cy="371734"/>
          </a:xfrm>
        </p:spPr>
        <p:txBody>
          <a:bodyPr>
            <a:normAutofit fontScale="92500"/>
          </a:bodyPr>
          <a:lstStyle/>
          <a:p>
            <a:pPr marL="0" indent="0">
              <a:buNone/>
            </a:pP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The total amount of MOK Token is 1 billion, and the token distribution mechanism is shown below:</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zh-CN" altLang="en-US" dirty="0"/>
          </a:p>
        </p:txBody>
      </p:sp>
      <p:graphicFrame>
        <p:nvGraphicFramePr>
          <p:cNvPr id="4" name="表格 4">
            <a:extLst>
              <a:ext uri="{FF2B5EF4-FFF2-40B4-BE49-F238E27FC236}">
                <a16:creationId xmlns:a16="http://schemas.microsoft.com/office/drawing/2014/main" id="{7CC29E11-2C9F-483B-BD7C-75545119A60C}"/>
              </a:ext>
            </a:extLst>
          </p:cNvPr>
          <p:cNvGraphicFramePr>
            <a:graphicFrameLocks noGrp="1"/>
          </p:cNvGraphicFramePr>
          <p:nvPr>
            <p:extLst>
              <p:ext uri="{D42A27DB-BD31-4B8C-83A1-F6EECF244321}">
                <p14:modId xmlns:p14="http://schemas.microsoft.com/office/powerpoint/2010/main" val="2322540415"/>
              </p:ext>
            </p:extLst>
          </p:nvPr>
        </p:nvGraphicFramePr>
        <p:xfrm>
          <a:off x="944984" y="2332296"/>
          <a:ext cx="8623559" cy="3708400"/>
        </p:xfrm>
        <a:graphic>
          <a:graphicData uri="http://schemas.openxmlformats.org/drawingml/2006/table">
            <a:tbl>
              <a:tblPr firstRow="1" bandRow="1">
                <a:tableStyleId>{5C22544A-7EE6-4342-B048-85BDC9FD1C3A}</a:tableStyleId>
              </a:tblPr>
              <a:tblGrid>
                <a:gridCol w="1665694">
                  <a:extLst>
                    <a:ext uri="{9D8B030D-6E8A-4147-A177-3AD203B41FA5}">
                      <a16:colId xmlns:a16="http://schemas.microsoft.com/office/drawing/2014/main" val="2488088848"/>
                    </a:ext>
                  </a:extLst>
                </a:gridCol>
                <a:gridCol w="1145580">
                  <a:extLst>
                    <a:ext uri="{9D8B030D-6E8A-4147-A177-3AD203B41FA5}">
                      <a16:colId xmlns:a16="http://schemas.microsoft.com/office/drawing/2014/main" val="2096095986"/>
                    </a:ext>
                  </a:extLst>
                </a:gridCol>
                <a:gridCol w="5812285">
                  <a:extLst>
                    <a:ext uri="{9D8B030D-6E8A-4147-A177-3AD203B41FA5}">
                      <a16:colId xmlns:a16="http://schemas.microsoft.com/office/drawing/2014/main" val="3804334080"/>
                    </a:ext>
                  </a:extLst>
                </a:gridCol>
              </a:tblGrid>
              <a:tr h="370840">
                <a:tc>
                  <a:txBody>
                    <a:bodyPr/>
                    <a:lstStyle/>
                    <a:p>
                      <a:pPr algn="ctr"/>
                      <a:r>
                        <a:rPr lang="en-US" altLang="zh-CN" sz="1400" dirty="0"/>
                        <a:t>Allocated</a:t>
                      </a:r>
                      <a:r>
                        <a:rPr lang="zh-CN" altLang="en-US" sz="1400" dirty="0"/>
                        <a:t> </a:t>
                      </a:r>
                      <a:r>
                        <a:rPr lang="en-US" altLang="zh-CN" sz="1400" dirty="0"/>
                        <a:t>to</a:t>
                      </a:r>
                      <a:endParaRPr lang="zh-CN" altLang="en-US" sz="1400" dirty="0"/>
                    </a:p>
                  </a:txBody>
                  <a:tcPr/>
                </a:tc>
                <a:tc>
                  <a:txBody>
                    <a:bodyPr/>
                    <a:lstStyle/>
                    <a:p>
                      <a:pPr algn="ctr"/>
                      <a:r>
                        <a:rPr lang="en-US" altLang="zh-CN" sz="1400" dirty="0"/>
                        <a:t>Percentage</a:t>
                      </a:r>
                      <a:endParaRPr lang="zh-CN" altLang="en-US" sz="1400" dirty="0"/>
                    </a:p>
                  </a:txBody>
                  <a:tcPr/>
                </a:tc>
                <a:tc>
                  <a:txBody>
                    <a:bodyPr/>
                    <a:lstStyle/>
                    <a:p>
                      <a:pPr algn="ctr"/>
                      <a:r>
                        <a:rPr lang="en-US" altLang="zh-CN" sz="1400" dirty="0"/>
                        <a:t>Vesting</a:t>
                      </a:r>
                      <a:endParaRPr lang="zh-CN" altLang="en-US" sz="1400" dirty="0"/>
                    </a:p>
                  </a:txBody>
                  <a:tcPr/>
                </a:tc>
                <a:extLst>
                  <a:ext uri="{0D108BD9-81ED-4DB2-BD59-A6C34878D82A}">
                    <a16:rowId xmlns:a16="http://schemas.microsoft.com/office/drawing/2014/main" val="2592586931"/>
                  </a:ext>
                </a:extLst>
              </a:tr>
              <a:tr h="370840">
                <a:tc>
                  <a:txBody>
                    <a:bodyPr/>
                    <a:lstStyle/>
                    <a:p>
                      <a:pPr algn="ctr"/>
                      <a:r>
                        <a:rPr lang="en-US" altLang="zh-CN" sz="1400" dirty="0"/>
                        <a:t>Seed Round</a:t>
                      </a:r>
                      <a:endParaRPr lang="zh-CN" altLang="en-US" sz="1400" dirty="0"/>
                    </a:p>
                  </a:txBody>
                  <a:tcPr/>
                </a:tc>
                <a:tc>
                  <a:txBody>
                    <a:bodyPr/>
                    <a:lstStyle/>
                    <a:p>
                      <a:pPr algn="ctr"/>
                      <a:r>
                        <a:rPr lang="en-US" altLang="zh-CN" sz="1400"/>
                        <a:t>10%</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4119379690"/>
                  </a:ext>
                </a:extLst>
              </a:tr>
              <a:tr h="370840">
                <a:tc>
                  <a:txBody>
                    <a:bodyPr/>
                    <a:lstStyle/>
                    <a:p>
                      <a:pPr algn="ctr"/>
                      <a:r>
                        <a:rPr lang="en-US" altLang="zh-CN" sz="1400" dirty="0"/>
                        <a:t>Private Round</a:t>
                      </a:r>
                      <a:endParaRPr lang="zh-CN" altLang="en-US" sz="1400" dirty="0"/>
                    </a:p>
                  </a:txBody>
                  <a:tcPr/>
                </a:tc>
                <a:tc>
                  <a:txBody>
                    <a:bodyPr/>
                    <a:lstStyle/>
                    <a:p>
                      <a:pPr algn="ctr"/>
                      <a:r>
                        <a:rPr lang="en-US" altLang="zh-CN" sz="1400" dirty="0"/>
                        <a:t>15%</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449557357"/>
                  </a:ext>
                </a:extLst>
              </a:tr>
              <a:tr h="370840">
                <a:tc>
                  <a:txBody>
                    <a:bodyPr/>
                    <a:lstStyle/>
                    <a:p>
                      <a:pPr algn="ctr"/>
                      <a:r>
                        <a:rPr lang="en-US" altLang="zh-CN" sz="1400" dirty="0"/>
                        <a:t>Foundation Reserve</a:t>
                      </a:r>
                      <a:endParaRPr lang="zh-CN" altLang="en-US" sz="1400" dirty="0"/>
                    </a:p>
                  </a:txBody>
                  <a:tcPr/>
                </a:tc>
                <a:tc>
                  <a:txBody>
                    <a:bodyPr/>
                    <a:lstStyle/>
                    <a:p>
                      <a:pPr algn="ctr"/>
                      <a:r>
                        <a:rPr lang="en-US" altLang="zh-CN" sz="1400" dirty="0"/>
                        <a:t>5%</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2313431669"/>
                  </a:ext>
                </a:extLst>
              </a:tr>
              <a:tr h="370840">
                <a:tc>
                  <a:txBody>
                    <a:bodyPr/>
                    <a:lstStyle/>
                    <a:p>
                      <a:pPr algn="ctr"/>
                      <a:r>
                        <a:rPr lang="en-US" altLang="zh-CN" sz="1400" dirty="0"/>
                        <a:t>Community Airdrop</a:t>
                      </a:r>
                      <a:endParaRPr lang="zh-CN" altLang="en-US" sz="1400" dirty="0"/>
                    </a:p>
                  </a:txBody>
                  <a:tcPr/>
                </a:tc>
                <a:tc>
                  <a:txBody>
                    <a:bodyPr/>
                    <a:lstStyle/>
                    <a:p>
                      <a:pPr algn="ctr"/>
                      <a:r>
                        <a:rPr lang="en-US" altLang="zh-CN" sz="1400" dirty="0"/>
                        <a:t>3%</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4156544079"/>
                  </a:ext>
                </a:extLst>
              </a:tr>
              <a:tr h="370840">
                <a:tc>
                  <a:txBody>
                    <a:bodyPr/>
                    <a:lstStyle/>
                    <a:p>
                      <a:pPr algn="ctr"/>
                      <a:r>
                        <a:rPr lang="en-US" altLang="zh-CN" sz="1400" dirty="0"/>
                        <a:t>Public</a:t>
                      </a:r>
                      <a:r>
                        <a:rPr lang="zh-CN" altLang="en-US" sz="1400" dirty="0"/>
                        <a:t> </a:t>
                      </a:r>
                      <a:r>
                        <a:rPr lang="en-US" altLang="zh-CN" sz="1400" dirty="0"/>
                        <a:t>Sale</a:t>
                      </a:r>
                      <a:endParaRPr lang="zh-CN" altLang="en-US" sz="1400" dirty="0"/>
                    </a:p>
                  </a:txBody>
                  <a:tcPr/>
                </a:tc>
                <a:tc>
                  <a:txBody>
                    <a:bodyPr/>
                    <a:lstStyle/>
                    <a:p>
                      <a:pPr algn="ctr"/>
                      <a:r>
                        <a:rPr lang="en-US" altLang="zh-CN" sz="1400" dirty="0"/>
                        <a:t>5%</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26265554"/>
                  </a:ext>
                </a:extLst>
              </a:tr>
              <a:tr h="370840">
                <a:tc>
                  <a:txBody>
                    <a:bodyPr/>
                    <a:lstStyle/>
                    <a:p>
                      <a:pPr algn="ctr"/>
                      <a:r>
                        <a:rPr lang="en-US" altLang="zh-CN" sz="1400" dirty="0"/>
                        <a:t>In-game output</a:t>
                      </a:r>
                      <a:endParaRPr lang="zh-CN" altLang="en-US" sz="1400" dirty="0"/>
                    </a:p>
                  </a:txBody>
                  <a:tcPr/>
                </a:tc>
                <a:tc>
                  <a:txBody>
                    <a:bodyPr/>
                    <a:lstStyle/>
                    <a:p>
                      <a:pPr algn="ctr"/>
                      <a:r>
                        <a:rPr lang="en-US" altLang="zh-CN" sz="1400" dirty="0"/>
                        <a:t>15%</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1241546602"/>
                  </a:ext>
                </a:extLst>
              </a:tr>
              <a:tr h="370840">
                <a:tc>
                  <a:txBody>
                    <a:bodyPr/>
                    <a:lstStyle/>
                    <a:p>
                      <a:pPr algn="ctr"/>
                      <a:r>
                        <a:rPr lang="en-US" altLang="zh-CN" sz="1400" dirty="0" err="1"/>
                        <a:t>GameFi</a:t>
                      </a:r>
                      <a:r>
                        <a:rPr lang="en-US" altLang="zh-CN" sz="1400" dirty="0"/>
                        <a:t> Mining</a:t>
                      </a:r>
                      <a:endParaRPr lang="zh-CN" altLang="en-US" sz="1400" dirty="0"/>
                    </a:p>
                  </a:txBody>
                  <a:tcPr/>
                </a:tc>
                <a:tc>
                  <a:txBody>
                    <a:bodyPr/>
                    <a:lstStyle/>
                    <a:p>
                      <a:pPr algn="ctr"/>
                      <a:r>
                        <a:rPr lang="en-US" altLang="zh-CN" sz="1400" dirty="0"/>
                        <a:t>35%</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3975020983"/>
                  </a:ext>
                </a:extLst>
              </a:tr>
              <a:tr h="370840">
                <a:tc>
                  <a:txBody>
                    <a:bodyPr/>
                    <a:lstStyle/>
                    <a:p>
                      <a:pPr algn="ctr"/>
                      <a:r>
                        <a:rPr lang="en-US" altLang="zh-CN" sz="1400" dirty="0"/>
                        <a:t>Ecosystem</a:t>
                      </a:r>
                      <a:endParaRPr lang="zh-CN" altLang="en-US" sz="1400" dirty="0"/>
                    </a:p>
                  </a:txBody>
                  <a:tcPr/>
                </a:tc>
                <a:tc>
                  <a:txBody>
                    <a:bodyPr/>
                    <a:lstStyle/>
                    <a:p>
                      <a:pPr algn="ctr"/>
                      <a:r>
                        <a:rPr lang="en-US" altLang="zh-CN" sz="1400" dirty="0"/>
                        <a:t>5%</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3704162731"/>
                  </a:ext>
                </a:extLst>
              </a:tr>
              <a:tr h="370840">
                <a:tc>
                  <a:txBody>
                    <a:bodyPr/>
                    <a:lstStyle/>
                    <a:p>
                      <a:pPr algn="ctr"/>
                      <a:r>
                        <a:rPr lang="en-US" altLang="zh-CN" sz="1400" dirty="0"/>
                        <a:t>Other Reserve</a:t>
                      </a:r>
                      <a:endParaRPr lang="zh-CN" altLang="en-US" sz="1400" dirty="0"/>
                    </a:p>
                  </a:txBody>
                  <a:tcPr/>
                </a:tc>
                <a:tc>
                  <a:txBody>
                    <a:bodyPr/>
                    <a:lstStyle/>
                    <a:p>
                      <a:pPr algn="ctr"/>
                      <a:r>
                        <a:rPr lang="en-US" altLang="zh-CN" sz="1400" dirty="0"/>
                        <a:t>7%</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4052013694"/>
                  </a:ext>
                </a:extLst>
              </a:tr>
            </a:tbl>
          </a:graphicData>
        </a:graphic>
      </p:graphicFrame>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2629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921D4EE-03B9-4DB7-956F-3BF7CA0C7472}"/>
              </a:ext>
            </a:extLst>
          </p:cNvPr>
          <p:cNvPicPr>
            <a:picLocks noChangeAspect="1"/>
          </p:cNvPicPr>
          <p:nvPr/>
        </p:nvPicPr>
        <p:blipFill>
          <a:blip r:embed="rId2"/>
          <a:stretch>
            <a:fillRect/>
          </a:stretch>
        </p:blipFill>
        <p:spPr>
          <a:xfrm>
            <a:off x="1524004" y="837505"/>
            <a:ext cx="9170891" cy="5198237"/>
          </a:xfrm>
          <a:prstGeom prst="rect">
            <a:avLst/>
          </a:prstGeom>
        </p:spPr>
      </p:pic>
      <p:sp>
        <p:nvSpPr>
          <p:cNvPr id="5" name="矩形 4">
            <a:extLst>
              <a:ext uri="{FF2B5EF4-FFF2-40B4-BE49-F238E27FC236}">
                <a16:creationId xmlns:a16="http://schemas.microsoft.com/office/drawing/2014/main" id="{3DECA2F2-C0FC-4AB9-946E-4F77AAC2DB37}"/>
              </a:ext>
            </a:extLst>
          </p:cNvPr>
          <p:cNvSpPr/>
          <p:nvPr/>
        </p:nvSpPr>
        <p:spPr>
          <a:xfrm>
            <a:off x="4002163" y="3082755"/>
            <a:ext cx="4187685" cy="692497"/>
          </a:xfrm>
          <a:prstGeom prst="rect">
            <a:avLst/>
          </a:prstGeom>
        </p:spPr>
        <p:style>
          <a:lnRef idx="2">
            <a:schemeClr val="accent5"/>
          </a:lnRef>
          <a:fillRef idx="1">
            <a:schemeClr val="lt1"/>
          </a:fillRef>
          <a:effectRef idx="0">
            <a:schemeClr val="accent5"/>
          </a:effectRef>
          <a:fontRef idx="minor">
            <a:schemeClr val="dk1"/>
          </a:fontRef>
        </p:style>
        <p:txBody>
          <a:bodyPr wrap="none" lIns="68580" tIns="34290" rIns="68580" bIns="34290">
            <a:spAutoFit/>
          </a:bodyPr>
          <a:lstStyle/>
          <a:p>
            <a:pPr algn="ctr"/>
            <a:r>
              <a:rPr lang="en-US" altLang="zh-CN" sz="405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a:t>
            </a:r>
            <a:r>
              <a:rPr lang="zh-CN" altLang="en-US" sz="405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主界面（缺图）</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50521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DB9CA-E269-4E7C-93FB-E5C0EC03279B}"/>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7.2 Tokens &amp; Resources</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E13E59D5-2539-4644-A08A-31D547D91C35}"/>
              </a:ext>
            </a:extLst>
          </p:cNvPr>
          <p:cNvSpPr>
            <a:spLocks noGrp="1"/>
          </p:cNvSpPr>
          <p:nvPr>
            <p:ph idx="1"/>
          </p:nvPr>
        </p:nvSpPr>
        <p:spPr>
          <a:xfrm>
            <a:off x="838200" y="1825625"/>
            <a:ext cx="10515600" cy="4066657"/>
          </a:xfrm>
        </p:spPr>
        <p:txBody>
          <a:bodyPr>
            <a:normAutofit/>
          </a:bodyPr>
          <a:lstStyle/>
          <a:p>
            <a:pPr marL="342900" lvl="0" indent="-342900" algn="just">
              <a:buFont typeface="Wingdings" panose="05000000000000000000" pitchFamily="2" charset="2"/>
              <a:buChar char=""/>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MOK</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Governance Token.</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buFont typeface="Wingdings" panose="05000000000000000000" pitchFamily="2" charset="2"/>
              <a:buChar char=""/>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GMOK</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Gaming Token.</a:t>
            </a:r>
          </a:p>
          <a:p>
            <a:pPr marL="342900" lvl="0" indent="-342900" algn="just">
              <a:buFont typeface="Wingdings" panose="05000000000000000000" pitchFamily="2" charset="2"/>
              <a:buChar char=""/>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EXP</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Need for character level up.</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buFont typeface="Wingdings" panose="05000000000000000000" pitchFamily="2" charset="2"/>
              <a:buChar char=""/>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GP</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Grow Potion, need for character growing.</a:t>
            </a:r>
          </a:p>
          <a:p>
            <a:pPr marL="342900" lvl="0" indent="-342900" algn="just">
              <a:buFont typeface="Wingdings" panose="05000000000000000000" pitchFamily="2" charset="2"/>
              <a:buChar char=""/>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MED</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Medal</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need for character promotion.</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buFont typeface="Wingdings" panose="05000000000000000000" pitchFamily="2" charset="2"/>
              <a:buChar char=""/>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Equipment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rovide battle attributes.</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buFont typeface="Wingdings" panose="05000000000000000000" pitchFamily="2" charset="2"/>
              <a:buChar char=""/>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Gem</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rovide battle attributes.</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buFont typeface="Wingdings" panose="05000000000000000000" pitchFamily="2" charset="2"/>
              <a:buChar char=""/>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Skill Book</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Very rare in the game</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gives ability to cast skill in the battle.</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buFont typeface="Wingdings" panose="05000000000000000000" pitchFamily="2" charset="2"/>
              <a:buChar char=""/>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Mystery Land</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Extremely scarce, character need mystery land for training to get spirit.</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buFont typeface="Wingdings" panose="05000000000000000000" pitchFamily="2" charset="2"/>
              <a:buChar char=""/>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Spirit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Extremely </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owerful, it’s the first step to become invincible. </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78462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3B315-0203-495D-9452-566F18295161}"/>
              </a:ext>
            </a:extLst>
          </p:cNvPr>
          <p:cNvSpPr>
            <a:spLocks noGrp="1"/>
          </p:cNvSpPr>
          <p:nvPr>
            <p:ph type="title"/>
          </p:nvPr>
        </p:nvSpPr>
        <p:spPr>
          <a:xfrm>
            <a:off x="287694" y="0"/>
            <a:ext cx="10515600" cy="1325563"/>
          </a:xfrm>
        </p:spPr>
        <p:txBody>
          <a:bodyPr/>
          <a:lstStyle/>
          <a:p>
            <a:r>
              <a:rPr lang="en-US" altLang="zh-CN" dirty="0">
                <a:latin typeface="微软雅黑" panose="020B0503020204020204" pitchFamily="34" charset="-122"/>
                <a:ea typeface="微软雅黑" panose="020B0503020204020204" pitchFamily="34" charset="-122"/>
              </a:rPr>
              <a:t>7.3 Output/Consume</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021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729AE2-A37E-47A4-8555-35D1C57E01E8}"/>
              </a:ext>
            </a:extLst>
          </p:cNvPr>
          <p:cNvSpPr>
            <a:spLocks noGrp="1"/>
          </p:cNvSpPr>
          <p:nvPr>
            <p:ph type="title"/>
          </p:nvPr>
        </p:nvSpPr>
        <p:spPr/>
        <p:txBody>
          <a:bodyPr>
            <a:normAutofit/>
          </a:bodyPr>
          <a:lstStyle/>
          <a:p>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2.1 THE </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MAIN SCREEN</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46140704-7F00-4D68-89B8-27B8A385B98A}"/>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Character Info: check out the attributes of the character, and strength the character.</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Current currency information.</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Tower Scene: Beat the monsters in the tower and gain tremendous fortune. Click on monster to get into the Battle.</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Smith: Where you can enhance the equipment.</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Arena: Defeat other players and win the big prize.</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Venture: Powerful monsters are waiting you to conquer, extremely dangerous, but also means great profits.</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19415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63D28-5161-4E64-BF18-FD550A831313}"/>
              </a:ext>
            </a:extLst>
          </p:cNvPr>
          <p:cNvSpPr>
            <a:spLocks noGrp="1"/>
          </p:cNvSpPr>
          <p:nvPr>
            <p:ph type="title"/>
          </p:nvPr>
        </p:nvSpPr>
        <p:spPr/>
        <p:txBody>
          <a:bodyPr>
            <a:normAutofit/>
          </a:bodyPr>
          <a:lstStyle/>
          <a:p>
            <a:r>
              <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2.2 </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Rules of Tower</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DB46C463-AEE5-4CBE-A37D-A283197BB2A7}"/>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You need to defeat the monster to climb to the next level.</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As the level goes higher, the monster will become more powerful.</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Their will be an BOSS waiting for you every 5 levels.</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Even after you log out, the character will keep collect assets for you, once for a while, you can come back to claim your income.</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With every BOSS you defeat, the efficiency of character’s collection become higher.</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2789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1027F-39E8-4F3E-A6CE-A2FFFB8B441C}"/>
              </a:ext>
            </a:extLst>
          </p:cNvPr>
          <p:cNvSpPr>
            <a:spLocks noGrp="1"/>
          </p:cNvSpPr>
          <p:nvPr>
            <p:ph type="title"/>
          </p:nvPr>
        </p:nvSpPr>
        <p:spPr/>
        <p:txBody>
          <a:bodyPr/>
          <a:lstStyle/>
          <a:p>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2.3 Rules of Arena</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28C1FBBD-B294-4D63-B739-C422B3F12C18}"/>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Every day, you can challenge other players in the arena.</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chance of challenging is limited, and will restore every 24 hours.</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Based on the rank of every player, each player will get some MOKs every day.</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160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3F01E-38A5-4BE5-9840-8F08C01E4CAC}"/>
              </a:ext>
            </a:extLst>
          </p:cNvPr>
          <p:cNvSpPr>
            <a:spLocks noGrp="1"/>
          </p:cNvSpPr>
          <p:nvPr>
            <p:ph type="title"/>
          </p:nvPr>
        </p:nvSpPr>
        <p:spPr/>
        <p:txBody>
          <a:bodyPr/>
          <a:lstStyle/>
          <a:p>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2.4 Rules of Venture</a:t>
            </a:r>
            <a:endPar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DEA31A5C-449C-4C71-AABD-6C3C38EACAE2}"/>
              </a:ext>
            </a:extLst>
          </p:cNvPr>
          <p:cNvSpPr>
            <a:spLocks noGrp="1"/>
          </p:cNvSpPr>
          <p:nvPr>
            <p:ph idx="1"/>
          </p:nvPr>
        </p:nvSpPr>
        <p:spPr/>
        <p:txBody>
          <a:body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If you want to get much more rewards, the venture map is a good place to go. You can gain bunch of MOKs and equipment here.</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chance to challenge is limited and will restore every 24 hours.</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Before get in, the player need to choose the difficulty. The higher level of difficulty, the Higher prize.</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There are 5 BOSS in each venture map, you need to defeat all of them to finish the map.</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By each BOSS defeated, you can get a equipment randomly.</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By all 5 BOSS defeated, you can get a bunch of MOKs.</a:t>
            </a: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Every time you defeat an BOSS, you can choose to quit the map immediately, and reserve what you already gain.</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If you lose the battle with any BOSS, you’ll lose everything you have gained in this venture.</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6560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398520-AB0E-4550-A130-1F3A4D323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1674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DC2ECD8-B89C-4FD5-B3D0-CC225CD540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07157" y="1819469"/>
            <a:ext cx="6504034" cy="3410339"/>
          </a:xfrm>
          <a:prstGeom prst="rect">
            <a:avLst/>
          </a:prstGeom>
        </p:spPr>
      </p:pic>
      <p:sp>
        <p:nvSpPr>
          <p:cNvPr id="6" name="椭圆 5">
            <a:extLst>
              <a:ext uri="{FF2B5EF4-FFF2-40B4-BE49-F238E27FC236}">
                <a16:creationId xmlns:a16="http://schemas.microsoft.com/office/drawing/2014/main" id="{62766D64-110F-4680-B6FF-D0ACFD7FA354}"/>
              </a:ext>
            </a:extLst>
          </p:cNvPr>
          <p:cNvSpPr/>
          <p:nvPr/>
        </p:nvSpPr>
        <p:spPr>
          <a:xfrm>
            <a:off x="2912517" y="1880249"/>
            <a:ext cx="235886" cy="1981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1</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id="{27F513AC-2ED1-4B30-8235-8450B8CF1436}"/>
              </a:ext>
            </a:extLst>
          </p:cNvPr>
          <p:cNvSpPr/>
          <p:nvPr/>
        </p:nvSpPr>
        <p:spPr>
          <a:xfrm>
            <a:off x="1962105" y="3429000"/>
            <a:ext cx="235886" cy="1981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2</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668B3397-2C2D-44D8-8E6A-35EF7D6B94FC}"/>
              </a:ext>
            </a:extLst>
          </p:cNvPr>
          <p:cNvSpPr/>
          <p:nvPr/>
        </p:nvSpPr>
        <p:spPr>
          <a:xfrm>
            <a:off x="3113126" y="4964987"/>
            <a:ext cx="235886" cy="1981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3</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2A302F25-CBF8-4FA5-AD93-919B131DC673}"/>
              </a:ext>
            </a:extLst>
          </p:cNvPr>
          <p:cNvSpPr/>
          <p:nvPr/>
        </p:nvSpPr>
        <p:spPr>
          <a:xfrm>
            <a:off x="2676631" y="4501076"/>
            <a:ext cx="235886" cy="1981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4</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F745DCB7-A3A2-436A-B92D-566488F111E6}"/>
              </a:ext>
            </a:extLst>
          </p:cNvPr>
          <p:cNvSpPr/>
          <p:nvPr/>
        </p:nvSpPr>
        <p:spPr>
          <a:xfrm>
            <a:off x="817794" y="4964987"/>
            <a:ext cx="235886" cy="1981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5</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3" name="标题 1">
            <a:extLst>
              <a:ext uri="{FF2B5EF4-FFF2-40B4-BE49-F238E27FC236}">
                <a16:creationId xmlns:a16="http://schemas.microsoft.com/office/drawing/2014/main" id="{59007F5A-71BF-4206-A267-3B8DE9E52B34}"/>
              </a:ext>
            </a:extLst>
          </p:cNvPr>
          <p:cNvSpPr>
            <a:spLocks noGrp="1"/>
          </p:cNvSpPr>
          <p:nvPr>
            <p:ph type="title"/>
          </p:nvPr>
        </p:nvSpPr>
        <p:spPr>
          <a:xfrm>
            <a:off x="6921758" y="1505488"/>
            <a:ext cx="2138265" cy="572909"/>
          </a:xfrm>
        </p:spPr>
        <p:txBody>
          <a:bodyPr>
            <a:normAutofit fontScale="90000"/>
          </a:bodyPr>
          <a:lstStyle/>
          <a:p>
            <a:r>
              <a:rPr lang="en-US" altLang="zh-CN" sz="2400" dirty="0">
                <a:latin typeface="微软雅黑" panose="020B0503020204020204" pitchFamily="34" charset="-122"/>
                <a:ea typeface="微软雅黑" panose="020B0503020204020204" pitchFamily="34" charset="-122"/>
              </a:rPr>
              <a:t>3.1 The</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Battle</a:t>
            </a:r>
            <a:endParaRPr lang="zh-CN" altLang="en-US" sz="2400" dirty="0">
              <a:latin typeface="微软雅黑" panose="020B0503020204020204" pitchFamily="34" charset="-122"/>
              <a:ea typeface="微软雅黑" panose="020B0503020204020204" pitchFamily="34" charset="-122"/>
            </a:endParaRPr>
          </a:p>
        </p:txBody>
      </p:sp>
      <p:sp>
        <p:nvSpPr>
          <p:cNvPr id="14" name="标题 1">
            <a:extLst>
              <a:ext uri="{FF2B5EF4-FFF2-40B4-BE49-F238E27FC236}">
                <a16:creationId xmlns:a16="http://schemas.microsoft.com/office/drawing/2014/main" id="{1E9DF9D4-DF0D-4B27-AD9F-F4CC80210084}"/>
              </a:ext>
            </a:extLst>
          </p:cNvPr>
          <p:cNvSpPr txBox="1">
            <a:spLocks/>
          </p:cNvSpPr>
          <p:nvPr/>
        </p:nvSpPr>
        <p:spPr>
          <a:xfrm>
            <a:off x="6921758" y="2078393"/>
            <a:ext cx="3591120" cy="3491982"/>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Round count.</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player’s character and enemy, with the HP bar above their head.</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Skills</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The character card.</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buFont typeface="+mj-lt"/>
              <a:buAutoNum type="arabicPeriod"/>
            </a:pPr>
            <a:r>
              <a:rPr lang="en-US" altLang="zh-CN" sz="1350" kern="100" dirty="0">
                <a:latin typeface="微软雅黑" panose="020B0503020204020204" pitchFamily="34" charset="-122"/>
                <a:ea typeface="微软雅黑" panose="020B0503020204020204" pitchFamily="34" charset="-122"/>
                <a:cs typeface="Times New Roman" panose="02020603050405020304" pitchFamily="18" charset="0"/>
              </a:rPr>
              <a:t>Speed up the fight.</a:t>
            </a:r>
            <a:endParaRPr lang="zh-CN" altLang="zh-CN" sz="135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278694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2142</TotalTime>
  <Words>2111</Words>
  <Application>Microsoft Office PowerPoint</Application>
  <PresentationFormat>宽屏</PresentationFormat>
  <Paragraphs>188</Paragraphs>
  <Slides>31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等线</vt:lpstr>
      <vt:lpstr>等线 Light</vt:lpstr>
      <vt:lpstr>微软雅黑</vt:lpstr>
      <vt:lpstr>Arial</vt:lpstr>
      <vt:lpstr>Calibri</vt:lpstr>
      <vt:lpstr>Calibri Light</vt:lpstr>
      <vt:lpstr>Times New Roman</vt:lpstr>
      <vt:lpstr>Wingdings</vt:lpstr>
      <vt:lpstr>Office 主题​​</vt:lpstr>
      <vt:lpstr>PowerPoint 演示文稿</vt:lpstr>
      <vt:lpstr>1.BASICS FOR THE GAME</vt:lpstr>
      <vt:lpstr>PowerPoint 演示文稿</vt:lpstr>
      <vt:lpstr>2.1 THE MAIN SCREEN</vt:lpstr>
      <vt:lpstr>2.2 Rules of Tower</vt:lpstr>
      <vt:lpstr>2.3 Rules of Arena</vt:lpstr>
      <vt:lpstr>2.4 Rules of Venture</vt:lpstr>
      <vt:lpstr>PowerPoint 演示文稿</vt:lpstr>
      <vt:lpstr>3.1 The Battle</vt:lpstr>
      <vt:lpstr>3.2 Rules of Battle</vt:lpstr>
      <vt:lpstr>PowerPoint 演示文稿</vt:lpstr>
      <vt:lpstr>4.1 Character Info</vt:lpstr>
      <vt:lpstr>4.2 Level Up Rule</vt:lpstr>
      <vt:lpstr>4.3 Rules of Grow</vt:lpstr>
      <vt:lpstr>4.4 Rules of Promotion</vt:lpstr>
      <vt:lpstr>4.5 Rules of Skills</vt:lpstr>
      <vt:lpstr>PowerPoint 演示文稿</vt:lpstr>
      <vt:lpstr>5.1 Smith</vt:lpstr>
      <vt:lpstr>5.2 Rules of Strengthen</vt:lpstr>
      <vt:lpstr>5.3 Rules of Forge</vt:lpstr>
      <vt:lpstr>5.4 Rules of Gem embed</vt:lpstr>
      <vt:lpstr>6. Features of the game</vt:lpstr>
      <vt:lpstr>6.1 Easy play-to-earn</vt:lpstr>
      <vt:lpstr>6.2 Mint equipment</vt:lpstr>
      <vt:lpstr>6.3 Mint spirit</vt:lpstr>
      <vt:lpstr>6.4 Character lease</vt:lpstr>
      <vt:lpstr>6.4 Character lease</vt:lpstr>
      <vt:lpstr>7. Economic</vt:lpstr>
      <vt:lpstr>7.1 代币分配</vt:lpstr>
      <vt:lpstr>7.2 Tokens &amp; Resources</vt:lpstr>
      <vt:lpstr>7.3 Output/Consume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雷 李</dc:creator>
  <cp:lastModifiedBy>Windows 用户</cp:lastModifiedBy>
  <cp:revision>208</cp:revision>
  <dcterms:created xsi:type="dcterms:W3CDTF">2021-11-24T00:17:52Z</dcterms:created>
  <dcterms:modified xsi:type="dcterms:W3CDTF">2021-12-15T04:40:29Z</dcterms:modified>
</cp:coreProperties>
</file>